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61" r:id="rId3"/>
    <p:sldId id="259" r:id="rId4"/>
    <p:sldId id="257" r:id="rId5"/>
    <p:sldId id="262" r:id="rId6"/>
    <p:sldId id="258" r:id="rId7"/>
    <p:sldId id="264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F1C06-0ED9-430B-BAF8-35A2560809AB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8BF6A-1CE7-4543-B8BF-1163AA42EE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571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8BF6A-1CE7-4543-B8BF-1163AA42EE2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42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C204-21D7-461F-AB41-53D96D7888E0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D8AC-0018-4F73-87E6-C557393A8432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C204-21D7-461F-AB41-53D96D7888E0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D8AC-0018-4F73-87E6-C557393A84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C204-21D7-461F-AB41-53D96D7888E0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D8AC-0018-4F73-87E6-C557393A84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C204-21D7-461F-AB41-53D96D7888E0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D8AC-0018-4F73-87E6-C557393A843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C204-21D7-461F-AB41-53D96D7888E0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D8AC-0018-4F73-87E6-C557393A84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C204-21D7-461F-AB41-53D96D7888E0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D8AC-0018-4F73-87E6-C557393A84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C204-21D7-461F-AB41-53D96D7888E0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D8AC-0018-4F73-87E6-C557393A84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C204-21D7-461F-AB41-53D96D7888E0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D8AC-0018-4F73-87E6-C557393A84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C204-21D7-461F-AB41-53D96D7888E0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D8AC-0018-4F73-87E6-C557393A84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C204-21D7-461F-AB41-53D96D7888E0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D8AC-0018-4F73-87E6-C557393A84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DC204-21D7-461F-AB41-53D96D7888E0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D8AC-0018-4F73-87E6-C557393A843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49DC204-21D7-461F-AB41-53D96D7888E0}" type="datetimeFigureOut">
              <a:rPr lang="es-ES" smtClean="0"/>
              <a:t>28/05/2014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8E4D8AC-0018-4F73-87E6-C557393A8432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teca.unirioja.es/tfe_e/TFE000416.pdf" TargetMode="External"/><Relationship Id="rId2" Type="http://schemas.openxmlformats.org/officeDocument/2006/relationships/hyperlink" Target="http://www5.uva.es/agora/revista/4/agora4-5_barbero_2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5589240"/>
            <a:ext cx="5328592" cy="1080120"/>
          </a:xfrm>
        </p:spPr>
        <p:txBody>
          <a:bodyPr>
            <a:noAutofit/>
          </a:bodyPr>
          <a:lstStyle/>
          <a:p>
            <a:pPr algn="l"/>
            <a:r>
              <a:rPr lang="es-ES" sz="1600" b="1" dirty="0" smtClean="0">
                <a:solidFill>
                  <a:schemeClr val="tx1"/>
                </a:solidFill>
              </a:rPr>
              <a:t>Arnulfo </a:t>
            </a:r>
            <a:r>
              <a:rPr lang="es-ES" sz="1600" b="1" dirty="0">
                <a:solidFill>
                  <a:schemeClr val="tx1"/>
                </a:solidFill>
              </a:rPr>
              <a:t>H</a:t>
            </a:r>
            <a:r>
              <a:rPr lang="es-ES" sz="1600" b="1" dirty="0" smtClean="0">
                <a:solidFill>
                  <a:schemeClr val="tx1"/>
                </a:solidFill>
              </a:rPr>
              <a:t>urtado </a:t>
            </a:r>
            <a:r>
              <a:rPr lang="es-ES" sz="1600" b="1" dirty="0">
                <a:solidFill>
                  <a:schemeClr val="tx1"/>
                </a:solidFill>
              </a:rPr>
              <a:t>C</a:t>
            </a:r>
            <a:r>
              <a:rPr lang="es-ES" sz="1600" b="1" dirty="0" smtClean="0">
                <a:solidFill>
                  <a:schemeClr val="tx1"/>
                </a:solidFill>
              </a:rPr>
              <a:t>erón </a:t>
            </a:r>
          </a:p>
          <a:p>
            <a:pPr algn="l"/>
            <a:r>
              <a:rPr lang="es-ES" sz="1600" b="1" dirty="0" smtClean="0">
                <a:solidFill>
                  <a:schemeClr val="tx1"/>
                </a:solidFill>
              </a:rPr>
              <a:t>Estudiante de la licenciatura en educación física </a:t>
            </a:r>
          </a:p>
          <a:p>
            <a:pPr algn="l"/>
            <a:r>
              <a:rPr lang="es-ES" sz="1600" b="1" dirty="0" smtClean="0">
                <a:solidFill>
                  <a:schemeClr val="tx1"/>
                </a:solidFill>
              </a:rPr>
              <a:t>Universidad de Antioquia 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632848" cy="115212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</a:t>
            </a:r>
            <a:r>
              <a:rPr lang="es-ES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 rescate de los juegos autóctonos  Nasa: como una forma de  resistencia  a  la globalización de juegos </a:t>
            </a:r>
            <a:r>
              <a:rPr lang="es-ES" sz="20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</a:t>
            </a:r>
            <a:r>
              <a:rPr lang="es-ES" sz="20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wme</a:t>
            </a:r>
            <a:r>
              <a:rPr lang="es-ES" sz="1800" dirty="0" smtClean="0">
                <a:ea typeface="Calibri"/>
                <a:cs typeface="Times New Roman"/>
              </a:rPr>
              <a:t>.  </a:t>
            </a:r>
            <a:r>
              <a:rPr lang="es-ES" sz="1600" dirty="0" smtClean="0">
                <a:ea typeface="Calibri"/>
                <a:cs typeface="Times New Roman"/>
              </a:rPr>
              <a:t/>
            </a:r>
            <a:br>
              <a:rPr lang="es-ES" sz="1600" dirty="0" smtClean="0">
                <a:ea typeface="Calibri"/>
                <a:cs typeface="Times New Roman"/>
              </a:rPr>
            </a:br>
            <a:endParaRPr lang="es-ES" sz="1600" dirty="0"/>
          </a:p>
        </p:txBody>
      </p:sp>
      <p:pic>
        <p:nvPicPr>
          <p:cNvPr id="6" name="Picture 2" descr="http://concrc.org/cms/images/noticias/noticias/copa_indig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18855"/>
            <a:ext cx="4896544" cy="367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5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1140" y="1607095"/>
            <a:ext cx="501271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3515"/>
            <a:ext cx="3379462" cy="504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912573" y="612798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¿Quién soy y a quién me debo?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0309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30 Conector recto de flecha"/>
          <p:cNvCxnSpPr/>
          <p:nvPr/>
        </p:nvCxnSpPr>
        <p:spPr>
          <a:xfrm>
            <a:off x="3642149" y="932482"/>
            <a:ext cx="1738907" cy="11159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3394723" y="1039944"/>
            <a:ext cx="1176391" cy="1400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161576" y="1104439"/>
            <a:ext cx="480573" cy="1389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H="1">
            <a:off x="2555776" y="1084303"/>
            <a:ext cx="504055" cy="1331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1534014" y="1041366"/>
            <a:ext cx="1273790" cy="1454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H="1">
            <a:off x="1013111" y="932482"/>
            <a:ext cx="1542666" cy="1483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785312" y="1268001"/>
            <a:ext cx="4752528" cy="481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Practicas culturales NASA</a:t>
            </a:r>
            <a:r>
              <a:rPr lang="es-ES" dirty="0" smtClean="0">
                <a:solidFill>
                  <a:schemeClr val="tx1"/>
                </a:solidFill>
              </a:rPr>
              <a:t>;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7" y="3063736"/>
            <a:ext cx="4930960" cy="332691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75631" y="2509738"/>
            <a:ext cx="837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000" dirty="0" err="1"/>
              <a:t>Sakelu</a:t>
            </a:r>
            <a:r>
              <a:rPr lang="es-ES" dirty="0">
                <a:solidFill>
                  <a:srgbClr val="292934"/>
                </a:solidFill>
              </a:rPr>
              <a:t> 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423501" y="43833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RITUALES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062625" y="2694404"/>
            <a:ext cx="72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Minga 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907704" y="2694404"/>
            <a:ext cx="1253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Limpieza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161576" y="2694404"/>
            <a:ext cx="978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Bailes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283969" y="2694404"/>
            <a:ext cx="109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/>
              <a:t>C</a:t>
            </a:r>
            <a:r>
              <a:rPr lang="es-ES" sz="2000" dirty="0" err="1" smtClean="0"/>
              <a:t>haputzs</a:t>
            </a:r>
            <a:endParaRPr lang="es-ES" sz="2000" dirty="0"/>
          </a:p>
        </p:txBody>
      </p:sp>
      <p:sp>
        <p:nvSpPr>
          <p:cNvPr id="26" name="25 Flecha abajo"/>
          <p:cNvSpPr/>
          <p:nvPr/>
        </p:nvSpPr>
        <p:spPr>
          <a:xfrm rot="16200000">
            <a:off x="6046309" y="3121260"/>
            <a:ext cx="452860" cy="1178223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27 Abrir llave"/>
          <p:cNvSpPr/>
          <p:nvPr/>
        </p:nvSpPr>
        <p:spPr>
          <a:xfrm>
            <a:off x="7077066" y="1850467"/>
            <a:ext cx="462476" cy="37198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CuadroTexto"/>
          <p:cNvSpPr txBox="1"/>
          <p:nvPr/>
        </p:nvSpPr>
        <p:spPr>
          <a:xfrm>
            <a:off x="7308304" y="2132150"/>
            <a:ext cx="201208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Formas jugadas: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Danzas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Ofrenda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Equilibrar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Baño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Brindis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Chistes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Competencias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Debate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Intercambios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Jolgorios  </a:t>
            </a:r>
            <a:endParaRPr lang="es-E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5148063" y="2231057"/>
            <a:ext cx="1682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Armonización </a:t>
            </a:r>
            <a:endParaRPr lang="es-ES" sz="2000" dirty="0"/>
          </a:p>
        </p:txBody>
      </p:sp>
      <p:cxnSp>
        <p:nvCxnSpPr>
          <p:cNvPr id="34" name="33 Conector recto de flecha"/>
          <p:cNvCxnSpPr/>
          <p:nvPr/>
        </p:nvCxnSpPr>
        <p:spPr>
          <a:xfrm>
            <a:off x="7956376" y="537321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4842178" y="6057206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En el ritual se encuentran lo lúdico, la justicia, lo espiritual. Lo político, lo laboral, la salud, etc.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6166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400" dirty="0"/>
              <a:t>¿</a:t>
            </a:r>
            <a:r>
              <a:rPr lang="es-ES" sz="2400" b="1" dirty="0"/>
              <a:t>En los contextos de la globalización; cuál es el estado actual de los juegos autóctonos NASA</a:t>
            </a:r>
            <a:r>
              <a:rPr lang="es-ES" sz="2400" dirty="0"/>
              <a:t>?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24" y="1581007"/>
            <a:ext cx="1809280" cy="148795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84984"/>
            <a:ext cx="2088232" cy="174420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432" y="2381859"/>
            <a:ext cx="2422521" cy="195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1" b="12551"/>
          <a:stretch/>
        </p:blipFill>
        <p:spPr bwMode="auto">
          <a:xfrm>
            <a:off x="395536" y="2559628"/>
            <a:ext cx="2160239" cy="195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76672" y="530120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¿</a:t>
            </a:r>
            <a:r>
              <a:rPr lang="es-ES" sz="1600" b="1" dirty="0"/>
              <a:t>Cuál es la situación actual (qué se juega) de los juegos autóctonos en la comunidad indígena NASA?</a:t>
            </a:r>
          </a:p>
          <a:p>
            <a:r>
              <a:rPr lang="es-ES" sz="1600" b="1" dirty="0"/>
              <a:t>¿Qué  se ha conservado  y que queda de los juegos autóctonos de la comunidad  NASA?</a:t>
            </a:r>
          </a:p>
          <a:p>
            <a:r>
              <a:rPr lang="es-ES" sz="1600" b="1" dirty="0"/>
              <a:t>¿Cómo es la práctica de los juegos autóctonos de la comunidad indígena NASA?</a:t>
            </a:r>
          </a:p>
          <a:p>
            <a:r>
              <a:rPr lang="es-ES" sz="1600" b="1" dirty="0"/>
              <a:t>¿Cómo es la práctica de los juegos autóctonos de la comunidad indígena NASA en relación con el género?</a:t>
            </a:r>
          </a:p>
        </p:txBody>
      </p:sp>
    </p:spTree>
    <p:extLst>
      <p:ext uri="{BB962C8B-B14F-4D97-AF65-F5344CB8AC3E}">
        <p14:creationId xmlns:p14="http://schemas.microsoft.com/office/powerpoint/2010/main" val="29470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ASA\Desktop\mujeres nasas\nasa-tejen-mochilas-javier-su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415" y="967054"/>
            <a:ext cx="243535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411760" y="476672"/>
            <a:ext cx="4176464" cy="600164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Población</a:t>
            </a:r>
            <a:endParaRPr lang="es-ES" sz="2400" dirty="0">
              <a:solidFill>
                <a:schemeClr val="bg1"/>
              </a:solidFill>
            </a:endParaRPr>
          </a:p>
          <a:p>
            <a:r>
              <a:rPr lang="es-ES" sz="2400" dirty="0">
                <a:solidFill>
                  <a:schemeClr val="bg1"/>
                </a:solidFill>
              </a:rPr>
              <a:t> </a:t>
            </a:r>
          </a:p>
          <a:p>
            <a:r>
              <a:rPr lang="es-ES" sz="2400" dirty="0">
                <a:solidFill>
                  <a:schemeClr val="bg1"/>
                </a:solidFill>
              </a:rPr>
              <a:t>Integrantes indígenas de la comunidad NASA, de los  resguardos indígenas del municipio de </a:t>
            </a:r>
            <a:r>
              <a:rPr lang="es-ES" sz="2400" dirty="0" err="1">
                <a:solidFill>
                  <a:schemeClr val="bg1"/>
                </a:solidFill>
              </a:rPr>
              <a:t>Caldono</a:t>
            </a:r>
            <a:r>
              <a:rPr lang="es-ES" sz="2400" dirty="0">
                <a:solidFill>
                  <a:schemeClr val="bg1"/>
                </a:solidFill>
              </a:rPr>
              <a:t>. </a:t>
            </a:r>
            <a:r>
              <a:rPr lang="es-ES" sz="2400" dirty="0">
                <a:solidFill>
                  <a:srgbClr val="92D050"/>
                </a:solidFill>
              </a:rPr>
              <a:t>En Las Mercedes, Édison peña (treinta y cinco años, líder  NASA),</a:t>
            </a:r>
            <a:r>
              <a:rPr lang="es-ES" sz="2400" dirty="0">
                <a:solidFill>
                  <a:schemeClr val="bg1"/>
                </a:solidFill>
              </a:rPr>
              <a:t> y </a:t>
            </a:r>
            <a:r>
              <a:rPr lang="es-ES" sz="2400" dirty="0" err="1">
                <a:solidFill>
                  <a:schemeClr val="accent3">
                    <a:lumMod val="75000"/>
                  </a:schemeClr>
                </a:solidFill>
              </a:rPr>
              <a:t>Nemecio</a:t>
            </a:r>
            <a:r>
              <a:rPr lang="es-E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accent3">
                    <a:lumMod val="75000"/>
                  </a:schemeClr>
                </a:solidFill>
              </a:rPr>
              <a:t>Ceron</a:t>
            </a:r>
            <a:r>
              <a:rPr lang="es-ES" sz="2400" dirty="0">
                <a:solidFill>
                  <a:schemeClr val="accent3">
                    <a:lumMod val="75000"/>
                  </a:schemeClr>
                </a:solidFill>
              </a:rPr>
              <a:t> (Mayor con ochenta años y mucha memoria comunitaria</a:t>
            </a:r>
            <a:r>
              <a:rPr lang="es-ES" sz="2400" dirty="0">
                <a:solidFill>
                  <a:schemeClr val="bg1"/>
                </a:solidFill>
              </a:rPr>
              <a:t>), </a:t>
            </a:r>
            <a:r>
              <a:rPr lang="es-ES" sz="2400" dirty="0">
                <a:solidFill>
                  <a:srgbClr val="00B0F0"/>
                </a:solidFill>
              </a:rPr>
              <a:t>de la cabecera de </a:t>
            </a:r>
            <a:r>
              <a:rPr lang="es-ES" sz="2400" dirty="0" err="1">
                <a:solidFill>
                  <a:srgbClr val="00B0F0"/>
                </a:solidFill>
              </a:rPr>
              <a:t>Caldono</a:t>
            </a:r>
            <a:r>
              <a:rPr lang="es-ES" sz="2400" dirty="0">
                <a:solidFill>
                  <a:srgbClr val="00B0F0"/>
                </a:solidFill>
              </a:rPr>
              <a:t>, Alirio Tumbo (Mayor con cuarenta y uno años</a:t>
            </a:r>
            <a:r>
              <a:rPr lang="es-ES" sz="2400" dirty="0">
                <a:solidFill>
                  <a:schemeClr val="bg1"/>
                </a:solidFill>
              </a:rPr>
              <a:t>) y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Julio Pascue ( con treinta y tres años defensor comunitario con estudios universitarios en ciencia </a:t>
            </a:r>
            <a:r>
              <a:rPr lang="es-ES" sz="2400" dirty="0" err="1">
                <a:solidFill>
                  <a:schemeClr val="accent2">
                    <a:lumMod val="75000"/>
                  </a:schemeClr>
                </a:solidFill>
              </a:rPr>
              <a:t>politica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53" y="3447971"/>
            <a:ext cx="223224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1613"/>
            <a:ext cx="3970338" cy="3829050"/>
          </a:xfrm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8229600" cy="864096"/>
          </a:xfrm>
        </p:spPr>
        <p:txBody>
          <a:bodyPr/>
          <a:lstStyle/>
          <a:p>
            <a:pPr algn="ctr"/>
            <a:r>
              <a:rPr lang="es-ES" dirty="0" smtClean="0"/>
              <a:t>Metodología </a:t>
            </a:r>
            <a:endParaRPr lang="es-ES" dirty="0"/>
          </a:p>
        </p:txBody>
      </p:sp>
      <p:sp>
        <p:nvSpPr>
          <p:cNvPr id="6" name="5 Menos"/>
          <p:cNvSpPr/>
          <p:nvPr/>
        </p:nvSpPr>
        <p:spPr>
          <a:xfrm>
            <a:off x="-346364" y="4797152"/>
            <a:ext cx="5206396" cy="1440160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3" name="12 Flecha derecha"/>
          <p:cNvSpPr/>
          <p:nvPr/>
        </p:nvSpPr>
        <p:spPr>
          <a:xfrm flipV="1">
            <a:off x="2022166" y="2826502"/>
            <a:ext cx="2889300" cy="8646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 redondeado"/>
          <p:cNvSpPr/>
          <p:nvPr/>
        </p:nvSpPr>
        <p:spPr>
          <a:xfrm>
            <a:off x="4976903" y="2687176"/>
            <a:ext cx="2324829" cy="278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solidFill>
                  <a:schemeClr val="tx1"/>
                </a:solidFill>
              </a:rPr>
              <a:t>Resguardo Las mercedes 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15" name="14 Flecha derecha"/>
          <p:cNvSpPr/>
          <p:nvPr/>
        </p:nvSpPr>
        <p:spPr>
          <a:xfrm flipV="1">
            <a:off x="2627784" y="4509120"/>
            <a:ext cx="2283682" cy="9143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/>
          <p:cNvSpPr/>
          <p:nvPr/>
        </p:nvSpPr>
        <p:spPr>
          <a:xfrm>
            <a:off x="4957756" y="4293096"/>
            <a:ext cx="22322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Resguardo Pueblo </a:t>
            </a:r>
            <a:r>
              <a:rPr lang="es-ES" sz="1400" b="1" dirty="0">
                <a:solidFill>
                  <a:schemeClr val="tx1"/>
                </a:solidFill>
              </a:rPr>
              <a:t>N</a:t>
            </a:r>
            <a:r>
              <a:rPr lang="es-ES" sz="1400" b="1" dirty="0" smtClean="0">
                <a:solidFill>
                  <a:schemeClr val="tx1"/>
                </a:solidFill>
              </a:rPr>
              <a:t>uevo 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2133002" y="3356991"/>
            <a:ext cx="2778463" cy="213219"/>
          </a:xfrm>
          <a:prstGeom prst="rightArrow">
            <a:avLst/>
          </a:prstGeom>
          <a:solidFill>
            <a:schemeClr val="tx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 redondeado"/>
          <p:cNvSpPr/>
          <p:nvPr/>
        </p:nvSpPr>
        <p:spPr>
          <a:xfrm>
            <a:off x="4976903" y="3356991"/>
            <a:ext cx="2343798" cy="426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1"/>
                </a:solidFill>
              </a:rPr>
              <a:t>Resguardo</a:t>
            </a:r>
            <a:r>
              <a:rPr lang="es-ES" sz="1400" b="1" dirty="0" smtClean="0">
                <a:solidFill>
                  <a:schemeClr val="bg1"/>
                </a:solidFill>
              </a:rPr>
              <a:t> </a:t>
            </a:r>
            <a:r>
              <a:rPr lang="es-ES" sz="1400" b="1" dirty="0" smtClean="0">
                <a:solidFill>
                  <a:schemeClr val="tx1"/>
                </a:solidFill>
              </a:rPr>
              <a:t>San </a:t>
            </a:r>
            <a:r>
              <a:rPr lang="es-ES" sz="1400" b="1" dirty="0">
                <a:solidFill>
                  <a:schemeClr val="tx1"/>
                </a:solidFill>
              </a:rPr>
              <a:t>L</a:t>
            </a:r>
            <a:r>
              <a:rPr lang="es-ES" sz="1400" b="1" dirty="0" smtClean="0">
                <a:solidFill>
                  <a:schemeClr val="tx1"/>
                </a:solidFill>
              </a:rPr>
              <a:t>orenzo de </a:t>
            </a:r>
            <a:r>
              <a:rPr lang="es-ES" sz="1400" b="1" dirty="0" err="1">
                <a:solidFill>
                  <a:schemeClr val="tx1"/>
                </a:solidFill>
              </a:rPr>
              <a:t>C</a:t>
            </a:r>
            <a:r>
              <a:rPr lang="es-ES" sz="1400" b="1" dirty="0" err="1" smtClean="0">
                <a:solidFill>
                  <a:schemeClr val="tx1"/>
                </a:solidFill>
              </a:rPr>
              <a:t>aldono</a:t>
            </a:r>
            <a:r>
              <a:rPr lang="es-ES" sz="1400" b="1" dirty="0" smtClean="0">
                <a:solidFill>
                  <a:schemeClr val="tx1"/>
                </a:solidFill>
              </a:rPr>
              <a:t>  </a:t>
            </a:r>
            <a:endParaRPr lang="es-ES" sz="1400" b="1" dirty="0">
              <a:solidFill>
                <a:schemeClr val="tx1"/>
              </a:solidFill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20" y="793776"/>
            <a:ext cx="3066568" cy="1743075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4797152"/>
            <a:ext cx="2864279" cy="1796033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718300"/>
            <a:ext cx="1584176" cy="229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3527884" y="2611760"/>
            <a:ext cx="25922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/>
              <a:t>Practicas ludo ancestrales </a:t>
            </a:r>
            <a:endParaRPr lang="es-CO" sz="2000" dirty="0"/>
          </a:p>
        </p:txBody>
      </p:sp>
      <p:sp>
        <p:nvSpPr>
          <p:cNvPr id="3" name="2 Elipse"/>
          <p:cNvSpPr/>
          <p:nvPr/>
        </p:nvSpPr>
        <p:spPr>
          <a:xfrm>
            <a:off x="7092280" y="3526160"/>
            <a:ext cx="1656184" cy="1177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Recreación Tradicional </a:t>
            </a:r>
            <a:endParaRPr lang="es-CO" dirty="0"/>
          </a:p>
        </p:txBody>
      </p:sp>
      <p:sp>
        <p:nvSpPr>
          <p:cNvPr id="4" name="3 Elipse"/>
          <p:cNvSpPr/>
          <p:nvPr/>
        </p:nvSpPr>
        <p:spPr>
          <a:xfrm>
            <a:off x="755576" y="3498241"/>
            <a:ext cx="183620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 Subsistencia </a:t>
            </a:r>
            <a:endParaRPr lang="es-CO" dirty="0"/>
          </a:p>
        </p:txBody>
      </p:sp>
      <p:sp>
        <p:nvSpPr>
          <p:cNvPr id="5" name="4 Elipse"/>
          <p:cNvSpPr/>
          <p:nvPr/>
        </p:nvSpPr>
        <p:spPr>
          <a:xfrm>
            <a:off x="1763688" y="620688"/>
            <a:ext cx="16561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Educación </a:t>
            </a:r>
            <a:r>
              <a:rPr lang="es-CO" dirty="0"/>
              <a:t>O</a:t>
            </a:r>
            <a:r>
              <a:rPr lang="es-CO" dirty="0" smtClean="0"/>
              <a:t>ral </a:t>
            </a:r>
            <a:endParaRPr lang="es-CO" dirty="0"/>
          </a:p>
        </p:txBody>
      </p:sp>
      <p:sp>
        <p:nvSpPr>
          <p:cNvPr id="6" name="5 Elipse"/>
          <p:cNvSpPr/>
          <p:nvPr/>
        </p:nvSpPr>
        <p:spPr>
          <a:xfrm>
            <a:off x="6012160" y="628863"/>
            <a:ext cx="16561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Recreación </a:t>
            </a:r>
            <a:r>
              <a:rPr lang="es-CO" dirty="0"/>
              <a:t>M</a:t>
            </a:r>
            <a:r>
              <a:rPr lang="es-CO" dirty="0" smtClean="0"/>
              <a:t>oderna </a:t>
            </a:r>
            <a:endParaRPr lang="es-CO" dirty="0"/>
          </a:p>
        </p:txBody>
      </p:sp>
      <p:sp>
        <p:nvSpPr>
          <p:cNvPr id="7" name="6 Elipse"/>
          <p:cNvSpPr/>
          <p:nvPr/>
        </p:nvSpPr>
        <p:spPr>
          <a:xfrm>
            <a:off x="3851920" y="4683549"/>
            <a:ext cx="19442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 disfrute Artístico </a:t>
            </a:r>
            <a:endParaRPr lang="es-CO" dirty="0"/>
          </a:p>
        </p:txBody>
      </p:sp>
      <p:sp>
        <p:nvSpPr>
          <p:cNvPr id="8" name="7 Flecha arriba"/>
          <p:cNvSpPr/>
          <p:nvPr/>
        </p:nvSpPr>
        <p:spPr>
          <a:xfrm rot="18956124">
            <a:off x="3212243" y="1400549"/>
            <a:ext cx="242316" cy="16129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Flecha arriba"/>
          <p:cNvSpPr/>
          <p:nvPr/>
        </p:nvSpPr>
        <p:spPr>
          <a:xfrm rot="2038093">
            <a:off x="5808822" y="1444848"/>
            <a:ext cx="263311" cy="14146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Flecha arriba"/>
          <p:cNvSpPr/>
          <p:nvPr/>
        </p:nvSpPr>
        <p:spPr>
          <a:xfrm rot="14575679">
            <a:off x="3032571" y="2923007"/>
            <a:ext cx="268962" cy="12902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Flecha arriba"/>
          <p:cNvSpPr/>
          <p:nvPr/>
        </p:nvSpPr>
        <p:spPr>
          <a:xfrm rot="10987074">
            <a:off x="4694311" y="3554634"/>
            <a:ext cx="287664" cy="11203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Flecha arriba"/>
          <p:cNvSpPr/>
          <p:nvPr/>
        </p:nvSpPr>
        <p:spPr>
          <a:xfrm rot="6954715">
            <a:off x="6266395" y="2952463"/>
            <a:ext cx="281126" cy="14589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09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6171" y="404664"/>
            <a:ext cx="864096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/>
              <a:t>Bibliografía</a:t>
            </a:r>
            <a:endParaRPr lang="es-ES" sz="1600" dirty="0"/>
          </a:p>
          <a:p>
            <a:r>
              <a:rPr lang="es-ES" sz="1600" b="1" dirty="0"/>
              <a:t> </a:t>
            </a:r>
            <a:endParaRPr lang="es-ES" sz="1600" dirty="0"/>
          </a:p>
          <a:p>
            <a:r>
              <a:rPr lang="es-ES" sz="1600" dirty="0"/>
              <a:t>Blanco, M. (año 2011).  ¿Autobiografía o </a:t>
            </a:r>
            <a:r>
              <a:rPr lang="es-ES" sz="1600" dirty="0" err="1"/>
              <a:t>autoetnografía</a:t>
            </a:r>
            <a:r>
              <a:rPr lang="es-ES" sz="1600" dirty="0"/>
              <a:t>? En: Desacatos, núm. 38, enero-abril 2012, pp. 169-178.</a:t>
            </a:r>
          </a:p>
          <a:p>
            <a:r>
              <a:rPr lang="es-ES" sz="1600" dirty="0"/>
              <a:t> </a:t>
            </a:r>
          </a:p>
          <a:p>
            <a:r>
              <a:rPr lang="es-ES" sz="1600" dirty="0"/>
              <a:t>Luisa, F. G. (año 2009). Juegos tradicionales y autóctonos del resguardo Indígena </a:t>
            </a:r>
            <a:r>
              <a:rPr lang="es-ES" sz="1600" dirty="0" err="1"/>
              <a:t>Cañamomo</a:t>
            </a:r>
            <a:r>
              <a:rPr lang="es-ES" sz="1600" dirty="0"/>
              <a:t> y </a:t>
            </a:r>
            <a:r>
              <a:rPr lang="es-ES" sz="1600" dirty="0" err="1"/>
              <a:t>Lomaprieta</a:t>
            </a:r>
            <a:r>
              <a:rPr lang="es-ES" sz="1600" dirty="0"/>
              <a:t>. Trabajo de grado. Universidad tecnológica de Pereira. Facultad de ciencias de la salud. </a:t>
            </a:r>
          </a:p>
          <a:p>
            <a:r>
              <a:rPr lang="es-ES" sz="1600" dirty="0"/>
              <a:t> </a:t>
            </a:r>
          </a:p>
          <a:p>
            <a:r>
              <a:rPr lang="es-ES" sz="1600" dirty="0"/>
              <a:t>Barbero, J. I. (2007). Capital (es) corporal (es) que configuran las corrientes y/o contenidos de la </a:t>
            </a:r>
            <a:r>
              <a:rPr lang="es-ES" sz="1600" dirty="0" err="1"/>
              <a:t>educaciónfísica</a:t>
            </a:r>
            <a:r>
              <a:rPr lang="es-ES" sz="1600" dirty="0"/>
              <a:t> escolar. Revista  ágora para la </a:t>
            </a:r>
            <a:r>
              <a:rPr lang="es-ES" sz="1600" dirty="0" err="1"/>
              <a:t>ef</a:t>
            </a:r>
            <a:r>
              <a:rPr lang="es-ES" sz="1600" dirty="0"/>
              <a:t> y el deporte, n.º 4-5, pp. 21-38. </a:t>
            </a:r>
            <a:r>
              <a:rPr lang="es-ES" sz="1600" u="sng" dirty="0">
                <a:hlinkClick r:id="rId2"/>
              </a:rPr>
              <a:t>http://www5.uva.es/agora/revista/4/agora4-5_barbero_2.pdf</a:t>
            </a:r>
            <a:r>
              <a:rPr lang="es-ES" sz="1600" dirty="0"/>
              <a:t>.</a:t>
            </a:r>
          </a:p>
          <a:p>
            <a:r>
              <a:rPr lang="es-ES" sz="1600" dirty="0"/>
              <a:t> </a:t>
            </a:r>
          </a:p>
          <a:p>
            <a:r>
              <a:rPr lang="es-ES" sz="1600" dirty="0" err="1"/>
              <a:t>Tininng</a:t>
            </a:r>
            <a:r>
              <a:rPr lang="es-ES" sz="1600" dirty="0"/>
              <a:t>, R. (año 192). Educación física: la escuela y sus profesores. Páginas, 52 -60. Editorial universidad  de .valencia </a:t>
            </a:r>
          </a:p>
          <a:p>
            <a:r>
              <a:rPr lang="es-ES" sz="1600" dirty="0"/>
              <a:t> </a:t>
            </a:r>
          </a:p>
          <a:p>
            <a:r>
              <a:rPr lang="es-ES" sz="1600" dirty="0"/>
              <a:t>Moreno, A. G. (año 2008). Juego tradicional Colombiano: una expresión lúdica y cultural para el desarrollo humano. 	Revista Educación física y deporte, n. 27–2, 93-99, 2008, Funámbulos Editores.</a:t>
            </a:r>
          </a:p>
          <a:p>
            <a:r>
              <a:rPr lang="es-ES" sz="1600" dirty="0"/>
              <a:t> </a:t>
            </a:r>
          </a:p>
          <a:p>
            <a:r>
              <a:rPr lang="es-ES" sz="1600" dirty="0"/>
              <a:t>Ion, M. Rodríguez. (año 2013). 	El juego tradicional como contenido y como herramienta didáctica en educación primaria. Tesis de grado. Universidad de la Rioja (España). </a:t>
            </a:r>
            <a:r>
              <a:rPr lang="es-ES" sz="1600" u="sng" dirty="0">
                <a:hlinkClick r:id="rId3"/>
              </a:rPr>
              <a:t>http://biblioteca.unirioja.es/tfe_e/TFE000416.pdf</a:t>
            </a:r>
            <a:endParaRPr lang="es-ES" sz="1600" dirty="0"/>
          </a:p>
          <a:p>
            <a:r>
              <a:rPr lang="es-ES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295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609</TotalTime>
  <Words>213</Words>
  <Application>Microsoft Office PowerPoint</Application>
  <PresentationFormat>Presentación en pantalla (4:3)</PresentationFormat>
  <Paragraphs>59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Horizonte</vt:lpstr>
      <vt:lpstr>Al rescate de los juegos autóctonos  Nasa: como una forma de  resistencia  a  la globalización de juegos Ewme.   </vt:lpstr>
      <vt:lpstr>Presentación de PowerPoint</vt:lpstr>
      <vt:lpstr>Presentación de PowerPoint</vt:lpstr>
      <vt:lpstr>¿En los contextos de la globalización; cuál es el estado actual de los juegos autóctonos NASA?</vt:lpstr>
      <vt:lpstr>Presentación de PowerPoint</vt:lpstr>
      <vt:lpstr>Metodología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CASA</dc:creator>
  <cp:lastModifiedBy>Luffi</cp:lastModifiedBy>
  <cp:revision>37</cp:revision>
  <dcterms:created xsi:type="dcterms:W3CDTF">2014-03-25T01:09:40Z</dcterms:created>
  <dcterms:modified xsi:type="dcterms:W3CDTF">2014-05-28T05:52:19Z</dcterms:modified>
</cp:coreProperties>
</file>